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57" r:id="rId4"/>
    <p:sldId id="283" r:id="rId5"/>
    <p:sldId id="284" r:id="rId6"/>
    <p:sldId id="285" r:id="rId7"/>
    <p:sldId id="289" r:id="rId8"/>
    <p:sldId id="282" r:id="rId9"/>
    <p:sldId id="281"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90" r:id="rId34"/>
    <p:sldId id="291"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26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DF41761-B7FD-4A1E-ACC1-489F9DB42B13}" type="datetimeFigureOut">
              <a:rPr lang="pt-BR" smtClean="0"/>
              <a:pPr/>
              <a:t>21/05/2014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F41761-B7FD-4A1E-ACC1-489F9DB42B13}" type="datetimeFigureOut">
              <a:rPr lang="pt-BR" smtClean="0"/>
              <a:pPr/>
              <a:t>21/05/2014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F41761-B7FD-4A1E-ACC1-489F9DB42B13}" type="datetimeFigureOut">
              <a:rPr lang="pt-BR" smtClean="0"/>
              <a:pPr/>
              <a:t>21/05/2014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F41761-B7FD-4A1E-ACC1-489F9DB42B13}" type="datetimeFigureOut">
              <a:rPr lang="pt-BR" smtClean="0"/>
              <a:pPr/>
              <a:t>21/05/2014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DF41761-B7FD-4A1E-ACC1-489F9DB42B13}" type="datetimeFigureOut">
              <a:rPr lang="pt-BR" smtClean="0"/>
              <a:pPr/>
              <a:t>21/05/2014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DF41761-B7FD-4A1E-ACC1-489F9DB42B13}" type="datetimeFigureOut">
              <a:rPr lang="pt-BR" smtClean="0"/>
              <a:pPr/>
              <a:t>21/05/2014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DF41761-B7FD-4A1E-ACC1-489F9DB42B13}" type="datetimeFigureOut">
              <a:rPr lang="pt-BR" smtClean="0"/>
              <a:pPr/>
              <a:t>21/05/2014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DF41761-B7FD-4A1E-ACC1-489F9DB42B13}" type="datetimeFigureOut">
              <a:rPr lang="pt-BR" smtClean="0"/>
              <a:pPr/>
              <a:t>21/05/2014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DF41761-B7FD-4A1E-ACC1-489F9DB42B13}" type="datetimeFigureOut">
              <a:rPr lang="pt-BR" smtClean="0"/>
              <a:pPr/>
              <a:t>21/05/2014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DF41761-B7FD-4A1E-ACC1-489F9DB42B13}" type="datetimeFigureOut">
              <a:rPr lang="pt-BR" smtClean="0"/>
              <a:pPr/>
              <a:t>21/05/2014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DF41761-B7FD-4A1E-ACC1-489F9DB42B13}" type="datetimeFigureOut">
              <a:rPr lang="pt-BR" smtClean="0"/>
              <a:pPr/>
              <a:t>21/05/2014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3AF070-AB66-4B4F-8B2B-BABC97056C22}"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41761-B7FD-4A1E-ACC1-489F9DB42B13}" type="datetimeFigureOut">
              <a:rPr lang="pt-BR" smtClean="0"/>
              <a:pPr/>
              <a:t>21/05/2014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AF070-AB66-4B4F-8B2B-BABC97056C22}"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srcRect/>
          <a:stretch>
            <a:fillRect/>
          </a:stretch>
        </p:blipFill>
        <p:spPr bwMode="auto">
          <a:xfrm>
            <a:off x="1785918" y="1"/>
            <a:ext cx="5400675" cy="1357298"/>
          </a:xfrm>
          <a:prstGeom prst="rect">
            <a:avLst/>
          </a:prstGeom>
          <a:noFill/>
          <a:ln w="9525">
            <a:noFill/>
            <a:miter lim="800000"/>
            <a:headEnd/>
            <a:tailEnd/>
          </a:ln>
        </p:spPr>
      </p:pic>
      <p:sp>
        <p:nvSpPr>
          <p:cNvPr id="5" name="CaixaDeTexto 4"/>
          <p:cNvSpPr txBox="1"/>
          <p:nvPr/>
        </p:nvSpPr>
        <p:spPr>
          <a:xfrm>
            <a:off x="0" y="2071678"/>
            <a:ext cx="9144000" cy="3785652"/>
          </a:xfrm>
          <a:prstGeom prst="rect">
            <a:avLst/>
          </a:prstGeom>
          <a:noFill/>
        </p:spPr>
        <p:txBody>
          <a:bodyPr wrap="square" rtlCol="0">
            <a:spAutoFit/>
          </a:bodyPr>
          <a:lstStyle/>
          <a:p>
            <a:pPr algn="ctr"/>
            <a:r>
              <a:rPr lang="pt-BR" sz="4000" b="1" i="1" u="sng" dirty="0" smtClean="0"/>
              <a:t>UNESP</a:t>
            </a:r>
          </a:p>
          <a:p>
            <a:pPr algn="ctr"/>
            <a:endParaRPr lang="pt-BR" sz="4000" b="1" i="1" u="sng" dirty="0" smtClean="0"/>
          </a:p>
          <a:p>
            <a:pPr algn="ctr"/>
            <a:r>
              <a:rPr lang="pt-BR" sz="4000" b="1" dirty="0" smtClean="0"/>
              <a:t>&gt; CHUVEIRÃO DAS TINTAS</a:t>
            </a:r>
          </a:p>
          <a:p>
            <a:pPr algn="ctr"/>
            <a:r>
              <a:rPr lang="pt-BR" sz="4000" b="1" dirty="0" smtClean="0"/>
              <a:t>&gt; CORES TENDÊNCIA  2013</a:t>
            </a:r>
          </a:p>
          <a:p>
            <a:pPr algn="ctr"/>
            <a:r>
              <a:rPr lang="pt-BR" sz="4000" b="1" dirty="0" smtClean="0"/>
              <a:t>&gt; SISTEMA TINTOMÉTRICO</a:t>
            </a:r>
          </a:p>
          <a:p>
            <a:pPr algn="ctr"/>
            <a:r>
              <a:rPr lang="pt-BR" sz="4000" b="1" dirty="0" smtClean="0"/>
              <a:t>&gt; SIMULADOR DE AMBIENTES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Retângulo 2"/>
          <p:cNvSpPr/>
          <p:nvPr/>
        </p:nvSpPr>
        <p:spPr>
          <a:xfrm>
            <a:off x="142844" y="1285860"/>
            <a:ext cx="9001156" cy="5632311"/>
          </a:xfrm>
          <a:prstGeom prst="rect">
            <a:avLst/>
          </a:prstGeom>
        </p:spPr>
        <p:txBody>
          <a:bodyPr wrap="square">
            <a:spAutoFit/>
          </a:bodyPr>
          <a:lstStyle/>
          <a:p>
            <a:r>
              <a:rPr lang="pt-BR" sz="3000" i="1" u="sng" dirty="0"/>
              <a:t>Conheça as cores que compõem cada grupo:</a:t>
            </a:r>
            <a:r>
              <a:rPr lang="pt-BR" sz="3000" dirty="0" smtClean="0"/>
              <a:t/>
            </a:r>
            <a:br>
              <a:rPr lang="pt-BR" sz="3000" dirty="0" smtClean="0"/>
            </a:br>
            <a:r>
              <a:rPr lang="pt-BR" sz="3000" dirty="0"/>
              <a:t> </a:t>
            </a:r>
            <a:r>
              <a:rPr lang="pt-BR" sz="3000" dirty="0" smtClean="0"/>
              <a:t/>
            </a:r>
            <a:br>
              <a:rPr lang="pt-BR" sz="3000" dirty="0" smtClean="0"/>
            </a:br>
            <a:r>
              <a:rPr lang="pt-BR" sz="3000" b="1" dirty="0"/>
              <a:t>Nostalgia</a:t>
            </a:r>
            <a:r>
              <a:rPr lang="pt-BR" sz="3000" dirty="0"/>
              <a:t>: Branco, Prata, Preto, Lavanda, Corda, Fada, Rosa Antigo, Fúcsia e Tomate.</a:t>
            </a:r>
            <a:r>
              <a:rPr lang="pt-BR" sz="3000" dirty="0" smtClean="0"/>
              <a:t/>
            </a:r>
            <a:br>
              <a:rPr lang="pt-BR" sz="3000" dirty="0" smtClean="0"/>
            </a:br>
            <a:r>
              <a:rPr lang="pt-BR" sz="3000" b="1" dirty="0" err="1"/>
              <a:t>Carnavalis</a:t>
            </a:r>
            <a:r>
              <a:rPr lang="pt-BR" sz="3000" dirty="0"/>
              <a:t>: Fada, Rosa Antigo, Fúcsia, Lilás, Celeste, Turquesa, Royal, Petróleo, Tangerina, Gema e Limão.</a:t>
            </a:r>
            <a:r>
              <a:rPr lang="pt-BR" sz="3000" dirty="0" smtClean="0"/>
              <a:t/>
            </a:r>
            <a:br>
              <a:rPr lang="pt-BR" sz="3000" dirty="0" smtClean="0"/>
            </a:br>
            <a:r>
              <a:rPr lang="pt-BR" sz="3000" b="1" dirty="0" err="1"/>
              <a:t>Art</a:t>
            </a:r>
            <a:r>
              <a:rPr lang="pt-BR" sz="3000" b="1" dirty="0"/>
              <a:t> in Casa</a:t>
            </a:r>
            <a:r>
              <a:rPr lang="pt-BR" sz="3000" dirty="0"/>
              <a:t>: Tronco, Latão, Charuto, Coral, Tomate, Vermelho Chinês, Fúcsia, Vinho, Roxo, Anil, Céu, Lavanda, Noturno e Preto.</a:t>
            </a:r>
            <a:r>
              <a:rPr lang="pt-BR" sz="3000" dirty="0" smtClean="0"/>
              <a:t/>
            </a:r>
            <a:br>
              <a:rPr lang="pt-BR" sz="3000" dirty="0" smtClean="0"/>
            </a:br>
            <a:r>
              <a:rPr lang="pt-BR" sz="3000" b="1" dirty="0" err="1"/>
              <a:t>Naturalis</a:t>
            </a:r>
            <a:r>
              <a:rPr lang="pt-BR" sz="3000" dirty="0"/>
              <a:t>: Anil, Royal, Chumbo, Floresta, Musgo, Folha, Linho, Corda, Cobre, Latão, Camelo, </a:t>
            </a:r>
            <a:r>
              <a:rPr lang="pt-BR" sz="3000" dirty="0" err="1"/>
              <a:t>Taupe</a:t>
            </a:r>
            <a:r>
              <a:rPr lang="pt-BR" sz="3000" dirty="0"/>
              <a:t>, Charuto e Tronco.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22530" name="Picture 2" descr="http://www.eucatex.com.br/Imagens/images/nostalgiafinal2.jpg"/>
          <p:cNvPicPr>
            <a:picLocks noChangeAspect="1" noChangeArrowheads="1"/>
          </p:cNvPicPr>
          <p:nvPr/>
        </p:nvPicPr>
        <p:blipFill>
          <a:blip r:embed="rId3"/>
          <a:srcRect/>
          <a:stretch>
            <a:fillRect/>
          </a:stretch>
        </p:blipFill>
        <p:spPr bwMode="auto">
          <a:xfrm>
            <a:off x="0" y="1285860"/>
            <a:ext cx="9144000" cy="55721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Retângulo 2"/>
          <p:cNvSpPr/>
          <p:nvPr/>
        </p:nvSpPr>
        <p:spPr>
          <a:xfrm>
            <a:off x="142844" y="1357298"/>
            <a:ext cx="9001156" cy="1384995"/>
          </a:xfrm>
          <a:prstGeom prst="rect">
            <a:avLst/>
          </a:prstGeom>
        </p:spPr>
        <p:txBody>
          <a:bodyPr wrap="square">
            <a:spAutoFit/>
          </a:bodyPr>
          <a:lstStyle/>
          <a:p>
            <a:r>
              <a:rPr lang="pt-BR" sz="2800" dirty="0"/>
              <a:t>NOSTALGIA</a:t>
            </a:r>
          </a:p>
          <a:p>
            <a:r>
              <a:rPr lang="pt-BR" sz="2800" i="1" dirty="0"/>
              <a:t>Lua - Charme - Reflexo - Ondulações - Leveza - Preto e </a:t>
            </a:r>
            <a:r>
              <a:rPr lang="pt-BR" sz="2800" i="1" dirty="0" smtClean="0"/>
              <a:t>Branco </a:t>
            </a:r>
            <a:r>
              <a:rPr lang="pt-BR" sz="2800" i="1" dirty="0"/>
              <a:t>- Sedução - Feminilidade</a:t>
            </a:r>
            <a:endParaRPr lang="pt-BR" sz="2800" dirty="0"/>
          </a:p>
        </p:txBody>
      </p:sp>
      <p:sp>
        <p:nvSpPr>
          <p:cNvPr id="4" name="Retângulo 3"/>
          <p:cNvSpPr/>
          <p:nvPr/>
        </p:nvSpPr>
        <p:spPr>
          <a:xfrm>
            <a:off x="142844" y="2786058"/>
            <a:ext cx="9001156" cy="4031873"/>
          </a:xfrm>
          <a:prstGeom prst="rect">
            <a:avLst/>
          </a:prstGeom>
        </p:spPr>
        <p:txBody>
          <a:bodyPr wrap="square">
            <a:spAutoFit/>
          </a:bodyPr>
          <a:lstStyle/>
          <a:p>
            <a:r>
              <a:rPr lang="pt-BR" sz="3200" dirty="0"/>
              <a:t>Boas lembranças nos levam a um passado nostálgico, repleto de sedução e charme. Toques sofisticados, anos 20, com cores </a:t>
            </a:r>
            <a:r>
              <a:rPr lang="pt-BR" sz="3200" dirty="0" err="1"/>
              <a:t>apasteladas</a:t>
            </a:r>
            <a:r>
              <a:rPr lang="pt-BR" sz="3200" dirty="0"/>
              <a:t> em contraste com preto e branco inspirados no branco da lua cheia, tingido pelas nuances do sol refletem na água seus raios pratas.</a:t>
            </a:r>
            <a:r>
              <a:rPr lang="pt-BR" sz="3200" dirty="0" smtClean="0"/>
              <a:t/>
            </a:r>
            <a:br>
              <a:rPr lang="pt-BR" sz="3200" dirty="0" smtClean="0"/>
            </a:br>
            <a:r>
              <a:rPr lang="pt-BR" sz="3200" dirty="0"/>
              <a:t>Surgem os </a:t>
            </a:r>
            <a:r>
              <a:rPr lang="pt-BR" sz="3200" dirty="0" err="1"/>
              <a:t>conzas</a:t>
            </a:r>
            <a:r>
              <a:rPr lang="pt-BR" sz="3200" dirty="0"/>
              <a:t> coloridos, neutros de sépia ao preto, do branco aos roses.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20482" name="Picture 2" descr="http://www.eucatex.com.br/Imagens/images/carnavalisfinal.jpg"/>
          <p:cNvPicPr>
            <a:picLocks noChangeAspect="1" noChangeArrowheads="1"/>
          </p:cNvPicPr>
          <p:nvPr/>
        </p:nvPicPr>
        <p:blipFill>
          <a:blip r:embed="rId3"/>
          <a:srcRect/>
          <a:stretch>
            <a:fillRect/>
          </a:stretch>
        </p:blipFill>
        <p:spPr bwMode="auto">
          <a:xfrm>
            <a:off x="0" y="1285860"/>
            <a:ext cx="9144000" cy="55721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Retângulo 2"/>
          <p:cNvSpPr/>
          <p:nvPr/>
        </p:nvSpPr>
        <p:spPr>
          <a:xfrm>
            <a:off x="142844" y="1357298"/>
            <a:ext cx="9001156" cy="1384995"/>
          </a:xfrm>
          <a:prstGeom prst="rect">
            <a:avLst/>
          </a:prstGeom>
        </p:spPr>
        <p:txBody>
          <a:bodyPr wrap="square">
            <a:spAutoFit/>
          </a:bodyPr>
          <a:lstStyle/>
          <a:p>
            <a:r>
              <a:rPr lang="pt-BR" sz="2800" dirty="0"/>
              <a:t>CARNAVALIS</a:t>
            </a:r>
          </a:p>
          <a:p>
            <a:r>
              <a:rPr lang="pt-BR" sz="2800" i="1" dirty="0"/>
              <a:t>Alegria - Tecnologia - Plumas - Grafites - Cores opostas - Contrapontos - </a:t>
            </a:r>
            <a:r>
              <a:rPr lang="pt-BR" sz="2800" i="1" dirty="0" err="1"/>
              <a:t>Crasy</a:t>
            </a:r>
            <a:r>
              <a:rPr lang="pt-BR" sz="2800" i="1" dirty="0"/>
              <a:t> - </a:t>
            </a:r>
            <a:r>
              <a:rPr lang="pt-BR" sz="2800" i="1" dirty="0" err="1"/>
              <a:t>Happy</a:t>
            </a:r>
            <a:r>
              <a:rPr lang="pt-BR" sz="2800" i="1" dirty="0"/>
              <a:t> - </a:t>
            </a:r>
            <a:r>
              <a:rPr lang="pt-BR" sz="2800" i="1" dirty="0" err="1"/>
              <a:t>Funny</a:t>
            </a:r>
            <a:endParaRPr lang="pt-BR" sz="2800" dirty="0"/>
          </a:p>
        </p:txBody>
      </p:sp>
      <p:sp>
        <p:nvSpPr>
          <p:cNvPr id="4" name="Retângulo 3"/>
          <p:cNvSpPr/>
          <p:nvPr/>
        </p:nvSpPr>
        <p:spPr>
          <a:xfrm>
            <a:off x="142844" y="3000372"/>
            <a:ext cx="9001156" cy="3539430"/>
          </a:xfrm>
          <a:prstGeom prst="rect">
            <a:avLst/>
          </a:prstGeom>
        </p:spPr>
        <p:txBody>
          <a:bodyPr wrap="square">
            <a:spAutoFit/>
          </a:bodyPr>
          <a:lstStyle/>
          <a:p>
            <a:r>
              <a:rPr lang="pt-BR" sz="3200" dirty="0"/>
              <a:t>Essa tendência busca descobrir as preferências e costumes da nova geração LOL, que se refere àqueles que nasceram entre 80 e 90. Esses jovens adultos cresceram aprendendo com a internet em cena. Eles são chamados, muitas vezes, de nativos digitais com excessos de comunicação virtual, que pode levar a um sentimento de poder insaciável.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Retângulo 2"/>
          <p:cNvSpPr/>
          <p:nvPr/>
        </p:nvSpPr>
        <p:spPr>
          <a:xfrm>
            <a:off x="142844" y="2786058"/>
            <a:ext cx="9001156" cy="4031873"/>
          </a:xfrm>
          <a:prstGeom prst="rect">
            <a:avLst/>
          </a:prstGeom>
        </p:spPr>
        <p:txBody>
          <a:bodyPr wrap="square">
            <a:spAutoFit/>
          </a:bodyPr>
          <a:lstStyle/>
          <a:p>
            <a:r>
              <a:rPr lang="pt-BR" sz="3200" dirty="0"/>
              <a:t>Isso tudo gera uma falsa percepção de estar sozinho no mundo, cada um por si mesmo, o que gera um isolamento cada vez maior. Esse sentimento está provocando o nascimento de um novo movimento em direção contrária à tecnologia absoluta, que está sendo denominado de LOL. A sigla LOL identifica a geração "</a:t>
            </a:r>
            <a:r>
              <a:rPr lang="pt-BR" sz="3200" dirty="0" err="1"/>
              <a:t>loughing</a:t>
            </a:r>
            <a:r>
              <a:rPr lang="pt-BR" sz="3200" dirty="0"/>
              <a:t> out </a:t>
            </a:r>
            <a:r>
              <a:rPr lang="pt-BR" sz="3200" dirty="0" err="1"/>
              <a:t>loud</a:t>
            </a:r>
            <a:r>
              <a:rPr lang="pt-BR" sz="3200" dirty="0"/>
              <a:t>" que significa rir com muito mais brilho.</a:t>
            </a:r>
          </a:p>
        </p:txBody>
      </p:sp>
      <p:sp>
        <p:nvSpPr>
          <p:cNvPr id="4" name="Retângulo 3"/>
          <p:cNvSpPr/>
          <p:nvPr/>
        </p:nvSpPr>
        <p:spPr>
          <a:xfrm>
            <a:off x="142844" y="1285860"/>
            <a:ext cx="9001156" cy="1384995"/>
          </a:xfrm>
          <a:prstGeom prst="rect">
            <a:avLst/>
          </a:prstGeom>
        </p:spPr>
        <p:txBody>
          <a:bodyPr wrap="square">
            <a:spAutoFit/>
          </a:bodyPr>
          <a:lstStyle/>
          <a:p>
            <a:r>
              <a:rPr lang="pt-BR" sz="2800" dirty="0"/>
              <a:t>CARNAVALIS</a:t>
            </a:r>
          </a:p>
          <a:p>
            <a:r>
              <a:rPr lang="pt-BR" sz="2800" i="1" dirty="0"/>
              <a:t>Alegria - Tecnologia - Plumas - Grafites - Cores opostas - Contrapontos - </a:t>
            </a:r>
            <a:r>
              <a:rPr lang="pt-BR" sz="2800" i="1" dirty="0" err="1"/>
              <a:t>Crasy</a:t>
            </a:r>
            <a:r>
              <a:rPr lang="pt-BR" sz="2800" i="1" dirty="0"/>
              <a:t> - </a:t>
            </a:r>
            <a:r>
              <a:rPr lang="pt-BR" sz="2800" i="1" dirty="0" err="1"/>
              <a:t>Happy</a:t>
            </a:r>
            <a:r>
              <a:rPr lang="pt-BR" sz="2800" i="1" dirty="0"/>
              <a:t> - </a:t>
            </a:r>
            <a:r>
              <a:rPr lang="pt-BR" sz="2800" i="1" dirty="0" err="1"/>
              <a:t>Funny</a:t>
            </a:r>
            <a:endParaRPr lang="pt-B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Retângulo 2"/>
          <p:cNvSpPr/>
          <p:nvPr/>
        </p:nvSpPr>
        <p:spPr>
          <a:xfrm>
            <a:off x="142844" y="1285860"/>
            <a:ext cx="9001156" cy="1384995"/>
          </a:xfrm>
          <a:prstGeom prst="rect">
            <a:avLst/>
          </a:prstGeom>
        </p:spPr>
        <p:txBody>
          <a:bodyPr wrap="square">
            <a:spAutoFit/>
          </a:bodyPr>
          <a:lstStyle/>
          <a:p>
            <a:r>
              <a:rPr lang="pt-BR" sz="2800" dirty="0"/>
              <a:t>CARNAVALIS</a:t>
            </a:r>
          </a:p>
          <a:p>
            <a:r>
              <a:rPr lang="pt-BR" sz="2800" i="1" dirty="0"/>
              <a:t>Alegria - Tecnologia - Plumas - Grafites - Cores opostas - Contrapontos - </a:t>
            </a:r>
            <a:r>
              <a:rPr lang="pt-BR" sz="2800" i="1" dirty="0" err="1"/>
              <a:t>Crasy</a:t>
            </a:r>
            <a:r>
              <a:rPr lang="pt-BR" sz="2800" i="1" dirty="0"/>
              <a:t> - </a:t>
            </a:r>
            <a:r>
              <a:rPr lang="pt-BR" sz="2800" i="1" dirty="0" err="1"/>
              <a:t>Happy</a:t>
            </a:r>
            <a:r>
              <a:rPr lang="pt-BR" sz="2800" i="1" dirty="0"/>
              <a:t> - </a:t>
            </a:r>
            <a:r>
              <a:rPr lang="pt-BR" sz="2800" i="1" dirty="0" err="1"/>
              <a:t>Funny</a:t>
            </a:r>
            <a:endParaRPr lang="pt-BR" sz="2800" dirty="0"/>
          </a:p>
        </p:txBody>
      </p:sp>
      <p:sp>
        <p:nvSpPr>
          <p:cNvPr id="4" name="Retângulo 3"/>
          <p:cNvSpPr/>
          <p:nvPr/>
        </p:nvSpPr>
        <p:spPr>
          <a:xfrm>
            <a:off x="142844" y="2857496"/>
            <a:ext cx="9001156" cy="4031873"/>
          </a:xfrm>
          <a:prstGeom prst="rect">
            <a:avLst/>
          </a:prstGeom>
        </p:spPr>
        <p:txBody>
          <a:bodyPr wrap="square">
            <a:spAutoFit/>
          </a:bodyPr>
          <a:lstStyle/>
          <a:p>
            <a:r>
              <a:rPr lang="pt-BR" sz="3200" dirty="0"/>
              <a:t>Blogs e redes sociais comprovam a vontade desses jovens de não levar as coisas muito a sério. As imagens movimentam-se em tons vibrantes e coloridos, que trazem uma alegria engraçada e descontraída para o cotidiano, pelas telas, l </a:t>
            </a:r>
            <a:r>
              <a:rPr lang="pt-BR" sz="3200" dirty="0" err="1"/>
              <a:t>Pads</a:t>
            </a:r>
            <a:r>
              <a:rPr lang="pt-BR" sz="3200" dirty="0"/>
              <a:t>, </a:t>
            </a:r>
            <a:r>
              <a:rPr lang="pt-BR" sz="3200" dirty="0" err="1"/>
              <a:t>Mobile</a:t>
            </a:r>
            <a:r>
              <a:rPr lang="pt-BR" sz="3200" dirty="0"/>
              <a:t> Marketing, Códigos QR e muito mais que vem por aí. Cores vivas de vermelho, azuis, amarelos de contrapõem como um carnaval feérico de sensações.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16386" name="Picture 2" descr="http://www.eucatex.com.br/Imagens/images/artincasafinal2.jpg"/>
          <p:cNvPicPr>
            <a:picLocks noChangeAspect="1" noChangeArrowheads="1"/>
          </p:cNvPicPr>
          <p:nvPr/>
        </p:nvPicPr>
        <p:blipFill>
          <a:blip r:embed="rId3"/>
          <a:srcRect/>
          <a:stretch>
            <a:fillRect/>
          </a:stretch>
        </p:blipFill>
        <p:spPr bwMode="auto">
          <a:xfrm>
            <a:off x="0" y="1285860"/>
            <a:ext cx="9144000" cy="557214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Retângulo 2"/>
          <p:cNvSpPr/>
          <p:nvPr/>
        </p:nvSpPr>
        <p:spPr>
          <a:xfrm>
            <a:off x="142844" y="1285860"/>
            <a:ext cx="9001156" cy="1384995"/>
          </a:xfrm>
          <a:prstGeom prst="rect">
            <a:avLst/>
          </a:prstGeom>
        </p:spPr>
        <p:txBody>
          <a:bodyPr wrap="square">
            <a:spAutoFit/>
          </a:bodyPr>
          <a:lstStyle/>
          <a:p>
            <a:r>
              <a:rPr lang="pt-BR" sz="2800" dirty="0"/>
              <a:t>ART IN CASA</a:t>
            </a:r>
          </a:p>
          <a:p>
            <a:r>
              <a:rPr lang="pt-BR" sz="2800" i="1" dirty="0"/>
              <a:t>Minimalismo - Simplicidade - Cenários - Focos - Luz - Arte - Design - Cor</a:t>
            </a:r>
            <a:endParaRPr lang="pt-BR" sz="2800" dirty="0"/>
          </a:p>
        </p:txBody>
      </p:sp>
      <p:sp>
        <p:nvSpPr>
          <p:cNvPr id="4" name="Retângulo 3"/>
          <p:cNvSpPr/>
          <p:nvPr/>
        </p:nvSpPr>
        <p:spPr>
          <a:xfrm>
            <a:off x="71454" y="2754713"/>
            <a:ext cx="9072546" cy="4031873"/>
          </a:xfrm>
          <a:prstGeom prst="rect">
            <a:avLst/>
          </a:prstGeom>
        </p:spPr>
        <p:txBody>
          <a:bodyPr wrap="square">
            <a:spAutoFit/>
          </a:bodyPr>
          <a:lstStyle/>
          <a:p>
            <a:r>
              <a:rPr lang="pt-BR" sz="3200" dirty="0"/>
              <a:t>A decoração atual joga com códigos da arte, trazendo obras importantes para dentro da casa. Hoje, Arte, arte decorativa e design flutuam confundindo seus limites. Desde o início do século XXI, esse processo desenvolveu-se bastante rápido. Essa evolução resultou na </a:t>
            </a:r>
            <a:r>
              <a:rPr lang="pt-BR" sz="3200" dirty="0" err="1"/>
              <a:t>hyper</a:t>
            </a:r>
            <a:r>
              <a:rPr lang="pt-BR" sz="3200" dirty="0"/>
              <a:t>- personalização da decoração, que passa a girar entre focos determinados de objetos Arte.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Retângulo 2"/>
          <p:cNvSpPr/>
          <p:nvPr/>
        </p:nvSpPr>
        <p:spPr>
          <a:xfrm>
            <a:off x="142844" y="1285860"/>
            <a:ext cx="9001156" cy="1384995"/>
          </a:xfrm>
          <a:prstGeom prst="rect">
            <a:avLst/>
          </a:prstGeom>
        </p:spPr>
        <p:txBody>
          <a:bodyPr wrap="square">
            <a:spAutoFit/>
          </a:bodyPr>
          <a:lstStyle/>
          <a:p>
            <a:r>
              <a:rPr lang="pt-BR" sz="2800" dirty="0"/>
              <a:t>ART IN CASA</a:t>
            </a:r>
          </a:p>
          <a:p>
            <a:r>
              <a:rPr lang="pt-BR" sz="2800" i="1" dirty="0"/>
              <a:t>Minimalismo - Simplicidade - Cenários - Focos - Luz - Arte - Design - Cor</a:t>
            </a:r>
            <a:endParaRPr lang="pt-BR" sz="2800" dirty="0"/>
          </a:p>
        </p:txBody>
      </p:sp>
      <p:sp>
        <p:nvSpPr>
          <p:cNvPr id="4" name="Retângulo 3"/>
          <p:cNvSpPr/>
          <p:nvPr/>
        </p:nvSpPr>
        <p:spPr>
          <a:xfrm>
            <a:off x="71454" y="2610707"/>
            <a:ext cx="9072546" cy="4247317"/>
          </a:xfrm>
          <a:prstGeom prst="rect">
            <a:avLst/>
          </a:prstGeom>
        </p:spPr>
        <p:txBody>
          <a:bodyPr wrap="square">
            <a:spAutoFit/>
          </a:bodyPr>
          <a:lstStyle/>
          <a:p>
            <a:r>
              <a:rPr lang="pt-BR" sz="3000" dirty="0"/>
              <a:t>O atraente é investir em obras com valores patrimoniais reais, e não em objetos descartáveis. Assim, você passa a ser o verdadeiro autor de sua casa. Adeptos dessa tendência são todos aqueles executivos, bem sucedidos, que valorizam os </a:t>
            </a:r>
            <a:r>
              <a:rPr lang="pt-BR" sz="3000" dirty="0" err="1"/>
              <a:t>bónus</a:t>
            </a:r>
            <a:r>
              <a:rPr lang="pt-BR" sz="3000" dirty="0"/>
              <a:t> recebidos e desejam dar um toque de classe em suas casas. Inúmeros designers estão voltando o olhar para a casa, Alessi foi à primeira linha de utensílios design, agora existem muitas, vamos descobri-las.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srcRect/>
          <a:stretch>
            <a:fillRect/>
          </a:stretch>
        </p:blipFill>
        <p:spPr bwMode="auto">
          <a:xfrm>
            <a:off x="1785918" y="1"/>
            <a:ext cx="5400675" cy="1357298"/>
          </a:xfrm>
          <a:prstGeom prst="rect">
            <a:avLst/>
          </a:prstGeom>
          <a:noFill/>
          <a:ln w="9525">
            <a:noFill/>
            <a:miter lim="800000"/>
            <a:headEnd/>
            <a:tailEnd/>
          </a:ln>
        </p:spPr>
      </p:pic>
      <p:sp>
        <p:nvSpPr>
          <p:cNvPr id="5" name="CaixaDeTexto 4"/>
          <p:cNvSpPr txBox="1"/>
          <p:nvPr/>
        </p:nvSpPr>
        <p:spPr>
          <a:xfrm>
            <a:off x="0" y="2071678"/>
            <a:ext cx="9144000" cy="1938992"/>
          </a:xfrm>
          <a:prstGeom prst="rect">
            <a:avLst/>
          </a:prstGeom>
          <a:noFill/>
        </p:spPr>
        <p:txBody>
          <a:bodyPr wrap="square" rtlCol="0">
            <a:spAutoFit/>
          </a:bodyPr>
          <a:lstStyle/>
          <a:p>
            <a:pPr algn="ctr"/>
            <a:r>
              <a:rPr lang="pt-BR" sz="4000" b="1" i="1" u="sng" dirty="0" smtClean="0"/>
              <a:t>UNESP</a:t>
            </a:r>
          </a:p>
          <a:p>
            <a:pPr algn="ctr"/>
            <a:endParaRPr lang="pt-BR" sz="4000" b="1" i="1" u="sng" dirty="0" smtClean="0"/>
          </a:p>
          <a:p>
            <a:pPr algn="ctr"/>
            <a:r>
              <a:rPr lang="pt-BR" sz="4000" b="1" dirty="0" smtClean="0"/>
              <a:t>&gt; CHUVEIRÃO DAS TINTAS</a:t>
            </a:r>
            <a:endParaRPr lang="pt-BR"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13314" name="Picture 2" descr="http://www.eucatex.com.br/Imagens/images/naturalisfinal2.jpg"/>
          <p:cNvPicPr>
            <a:picLocks noChangeAspect="1" noChangeArrowheads="1"/>
          </p:cNvPicPr>
          <p:nvPr/>
        </p:nvPicPr>
        <p:blipFill>
          <a:blip r:embed="rId3"/>
          <a:srcRect/>
          <a:stretch>
            <a:fillRect/>
          </a:stretch>
        </p:blipFill>
        <p:spPr bwMode="auto">
          <a:xfrm>
            <a:off x="0" y="1285860"/>
            <a:ext cx="9144000" cy="55721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Retângulo 2"/>
          <p:cNvSpPr/>
          <p:nvPr/>
        </p:nvSpPr>
        <p:spPr>
          <a:xfrm>
            <a:off x="142892" y="1285860"/>
            <a:ext cx="9001108" cy="1384995"/>
          </a:xfrm>
          <a:prstGeom prst="rect">
            <a:avLst/>
          </a:prstGeom>
        </p:spPr>
        <p:txBody>
          <a:bodyPr wrap="square">
            <a:spAutoFit/>
          </a:bodyPr>
          <a:lstStyle/>
          <a:p>
            <a:r>
              <a:rPr lang="pt-BR" sz="2800" dirty="0"/>
              <a:t>NATURALIS</a:t>
            </a:r>
          </a:p>
          <a:p>
            <a:r>
              <a:rPr lang="pt-BR" sz="2800" i="1" dirty="0"/>
              <a:t>Natural - Descontraído - Bucólico - Madeiras - Outono - Intelectual - Sabedoria</a:t>
            </a:r>
            <a:endParaRPr lang="pt-BR" sz="2800" dirty="0"/>
          </a:p>
        </p:txBody>
      </p:sp>
      <p:sp>
        <p:nvSpPr>
          <p:cNvPr id="4" name="Retângulo 3"/>
          <p:cNvSpPr/>
          <p:nvPr/>
        </p:nvSpPr>
        <p:spPr>
          <a:xfrm>
            <a:off x="142892" y="2928934"/>
            <a:ext cx="9001108" cy="3046988"/>
          </a:xfrm>
          <a:prstGeom prst="rect">
            <a:avLst/>
          </a:prstGeom>
        </p:spPr>
        <p:txBody>
          <a:bodyPr wrap="square">
            <a:spAutoFit/>
          </a:bodyPr>
          <a:lstStyle/>
          <a:p>
            <a:r>
              <a:rPr lang="pt-BR" sz="3200" dirty="0"/>
              <a:t>Eterna mutação da natureza. Quem já não sentiu esses movimentos misteriosos da germinação? Explorar o vai e vêm das plantas, poder da vida, morte e renascimento entre podas e replantios, conseguindo provar que tudo pode ser transformado, a cada instante em nossas vidas?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Retângulo 2"/>
          <p:cNvSpPr/>
          <p:nvPr/>
        </p:nvSpPr>
        <p:spPr>
          <a:xfrm>
            <a:off x="142892" y="1285860"/>
            <a:ext cx="9001108" cy="1384995"/>
          </a:xfrm>
          <a:prstGeom prst="rect">
            <a:avLst/>
          </a:prstGeom>
        </p:spPr>
        <p:txBody>
          <a:bodyPr wrap="square">
            <a:spAutoFit/>
          </a:bodyPr>
          <a:lstStyle/>
          <a:p>
            <a:r>
              <a:rPr lang="pt-BR" sz="2800" dirty="0"/>
              <a:t>NATURALIS</a:t>
            </a:r>
          </a:p>
          <a:p>
            <a:r>
              <a:rPr lang="pt-BR" sz="2800" i="1" dirty="0"/>
              <a:t>Natural - Descontraído - Bucólico - Madeiras - Outono - Intelectual - Sabedoria</a:t>
            </a:r>
            <a:endParaRPr lang="pt-BR" sz="2800" dirty="0"/>
          </a:p>
        </p:txBody>
      </p:sp>
      <p:sp>
        <p:nvSpPr>
          <p:cNvPr id="4" name="Retângulo 3"/>
          <p:cNvSpPr/>
          <p:nvPr/>
        </p:nvSpPr>
        <p:spPr>
          <a:xfrm>
            <a:off x="142892" y="2858058"/>
            <a:ext cx="9001108" cy="3785652"/>
          </a:xfrm>
          <a:prstGeom prst="rect">
            <a:avLst/>
          </a:prstGeom>
        </p:spPr>
        <p:txBody>
          <a:bodyPr wrap="square">
            <a:spAutoFit/>
          </a:bodyPr>
          <a:lstStyle/>
          <a:p>
            <a:r>
              <a:rPr lang="pt-BR" sz="3000" dirty="0"/>
              <a:t>Desta magia que nos cerca surgem cores, umas puras e fortes, outras pálidas e miscigenadas. Cada uma delas, com vida própria, convivendo em harmonia com outras tantas, dentro do universo. Observe, sinta e viva cada instante de uma paisagem campestre, muitas árvores, folhas secas e amareladas, que caem adubando e recobrindo a terra como um tapete alaranjado, compacto e orgânico.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Retângulo 2"/>
          <p:cNvSpPr/>
          <p:nvPr/>
        </p:nvSpPr>
        <p:spPr>
          <a:xfrm>
            <a:off x="142892" y="1285860"/>
            <a:ext cx="9001108" cy="1384995"/>
          </a:xfrm>
          <a:prstGeom prst="rect">
            <a:avLst/>
          </a:prstGeom>
        </p:spPr>
        <p:txBody>
          <a:bodyPr wrap="square">
            <a:spAutoFit/>
          </a:bodyPr>
          <a:lstStyle/>
          <a:p>
            <a:r>
              <a:rPr lang="pt-BR" sz="2800" dirty="0"/>
              <a:t>NATURALIS</a:t>
            </a:r>
          </a:p>
          <a:p>
            <a:r>
              <a:rPr lang="pt-BR" sz="2800" i="1" dirty="0"/>
              <a:t>Natural - Descontraído - Bucólico - Madeiras - Outono - Intelectual - Sabedoria</a:t>
            </a:r>
            <a:endParaRPr lang="pt-BR" sz="2800" dirty="0"/>
          </a:p>
        </p:txBody>
      </p:sp>
      <p:sp>
        <p:nvSpPr>
          <p:cNvPr id="4" name="Retângulo 3"/>
          <p:cNvSpPr/>
          <p:nvPr/>
        </p:nvSpPr>
        <p:spPr>
          <a:xfrm>
            <a:off x="142892" y="2858058"/>
            <a:ext cx="9001108" cy="3785652"/>
          </a:xfrm>
          <a:prstGeom prst="rect">
            <a:avLst/>
          </a:prstGeom>
        </p:spPr>
        <p:txBody>
          <a:bodyPr wrap="square">
            <a:spAutoFit/>
          </a:bodyPr>
          <a:lstStyle/>
          <a:p>
            <a:r>
              <a:rPr lang="pt-BR" sz="3000" dirty="0"/>
              <a:t>Parece que até o ar torna-se ferruginoso. A identificação do homem moderno com esses matizes terrosos não é de hoje e revela sua busca por entender: o que ainda lhe é misterioso. Desejo bucólico que se contrapõe com a agitação. A fuga para o campo vem acompanhada do sentimento enraizado da sustentabilidade. Acredite, hoje estão faltando no mercado pets reciclados, que já produzem: fibras, chapas, fios e muito mais.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CaixaDeTexto 2"/>
          <p:cNvSpPr txBox="1"/>
          <p:nvPr/>
        </p:nvSpPr>
        <p:spPr>
          <a:xfrm>
            <a:off x="0" y="2071678"/>
            <a:ext cx="9144000" cy="1938992"/>
          </a:xfrm>
          <a:prstGeom prst="rect">
            <a:avLst/>
          </a:prstGeom>
          <a:noFill/>
        </p:spPr>
        <p:txBody>
          <a:bodyPr wrap="square" rtlCol="0">
            <a:spAutoFit/>
          </a:bodyPr>
          <a:lstStyle/>
          <a:p>
            <a:pPr algn="ctr"/>
            <a:r>
              <a:rPr lang="pt-BR" sz="4000" b="1" i="1" u="sng" dirty="0" smtClean="0"/>
              <a:t>UNESP</a:t>
            </a:r>
          </a:p>
          <a:p>
            <a:pPr algn="ctr"/>
            <a:endParaRPr lang="pt-BR" sz="4000" b="1" i="1" u="sng" dirty="0" smtClean="0"/>
          </a:p>
          <a:p>
            <a:pPr algn="ctr"/>
            <a:r>
              <a:rPr lang="pt-BR" sz="4000" b="1" dirty="0" smtClean="0"/>
              <a:t>&gt; SISTEMA TINTOMÉTRICO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8196" name="Picture 4" descr="http://www.eucatex.com.br/App_Themes/Imagens/logos_eucatex/titas_eucatex.gif"/>
          <p:cNvPicPr>
            <a:picLocks noChangeAspect="1" noChangeArrowheads="1"/>
          </p:cNvPicPr>
          <p:nvPr/>
        </p:nvPicPr>
        <p:blipFill>
          <a:blip r:embed="rId3"/>
          <a:srcRect/>
          <a:stretch>
            <a:fillRect/>
          </a:stretch>
        </p:blipFill>
        <p:spPr bwMode="auto">
          <a:xfrm>
            <a:off x="428596" y="1928802"/>
            <a:ext cx="2857520" cy="1771666"/>
          </a:xfrm>
          <a:prstGeom prst="rect">
            <a:avLst/>
          </a:prstGeom>
          <a:noFill/>
        </p:spPr>
      </p:pic>
      <p:pic>
        <p:nvPicPr>
          <p:cNvPr id="8197" name="Picture 5" descr="9800B403060445E7B0D05257A8F737BE@GERENTE14"/>
          <p:cNvPicPr>
            <a:picLocks noChangeAspect="1" noChangeArrowheads="1"/>
          </p:cNvPicPr>
          <p:nvPr/>
        </p:nvPicPr>
        <p:blipFill>
          <a:blip r:embed="rId4"/>
          <a:srcRect/>
          <a:stretch>
            <a:fillRect/>
          </a:stretch>
        </p:blipFill>
        <p:spPr bwMode="auto">
          <a:xfrm>
            <a:off x="1983347" y="4643446"/>
            <a:ext cx="4446041" cy="1500198"/>
          </a:xfrm>
          <a:prstGeom prst="rect">
            <a:avLst/>
          </a:prstGeom>
          <a:noFill/>
          <a:ln w="9525">
            <a:noFill/>
            <a:miter lim="800000"/>
            <a:headEnd/>
            <a:tailEnd/>
          </a:ln>
        </p:spPr>
      </p:pic>
      <p:pic>
        <p:nvPicPr>
          <p:cNvPr id="8199" name="Picture 7" descr="Sherwin-Willians"/>
          <p:cNvPicPr>
            <a:picLocks noChangeAspect="1" noChangeArrowheads="1"/>
          </p:cNvPicPr>
          <p:nvPr/>
        </p:nvPicPr>
        <p:blipFill>
          <a:blip r:embed="rId5"/>
          <a:srcRect/>
          <a:stretch>
            <a:fillRect/>
          </a:stretch>
        </p:blipFill>
        <p:spPr bwMode="auto">
          <a:xfrm>
            <a:off x="4538884" y="2071678"/>
            <a:ext cx="4057443" cy="156210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CaixaDeTexto 2"/>
          <p:cNvSpPr txBox="1"/>
          <p:nvPr/>
        </p:nvSpPr>
        <p:spPr>
          <a:xfrm>
            <a:off x="0" y="2071678"/>
            <a:ext cx="9144000" cy="1938992"/>
          </a:xfrm>
          <a:prstGeom prst="rect">
            <a:avLst/>
          </a:prstGeom>
          <a:noFill/>
        </p:spPr>
        <p:txBody>
          <a:bodyPr wrap="square" rtlCol="0">
            <a:spAutoFit/>
          </a:bodyPr>
          <a:lstStyle/>
          <a:p>
            <a:pPr algn="ctr"/>
            <a:r>
              <a:rPr lang="pt-BR" sz="4000" b="1" i="1" u="sng" dirty="0" smtClean="0"/>
              <a:t>UNESP</a:t>
            </a:r>
          </a:p>
          <a:p>
            <a:pPr algn="ctr"/>
            <a:endParaRPr lang="pt-BR" sz="4000" b="1" i="1" u="sng" dirty="0" smtClean="0"/>
          </a:p>
          <a:p>
            <a:pPr algn="ctr"/>
            <a:r>
              <a:rPr lang="pt-BR" sz="4000" b="1" dirty="0" smtClean="0"/>
              <a:t>&gt; SIMULADOR DE AMBIENTES</a:t>
            </a:r>
            <a:endParaRPr lang="pt-BR" sz="4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6145" name="Imagem 1"/>
          <p:cNvPicPr>
            <a:picLocks noChangeAspect="1" noChangeArrowheads="1"/>
          </p:cNvPicPr>
          <p:nvPr/>
        </p:nvPicPr>
        <p:blipFill>
          <a:blip r:embed="rId3"/>
          <a:srcRect/>
          <a:stretch>
            <a:fillRect/>
          </a:stretch>
        </p:blipFill>
        <p:spPr bwMode="auto">
          <a:xfrm>
            <a:off x="0" y="1285860"/>
            <a:ext cx="9144000" cy="557214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5121" name="Imagem 16"/>
          <p:cNvPicPr>
            <a:picLocks noChangeAspect="1" noChangeArrowheads="1"/>
          </p:cNvPicPr>
          <p:nvPr/>
        </p:nvPicPr>
        <p:blipFill>
          <a:blip r:embed="rId3"/>
          <a:srcRect/>
          <a:stretch>
            <a:fillRect/>
          </a:stretch>
        </p:blipFill>
        <p:spPr bwMode="auto">
          <a:xfrm>
            <a:off x="0" y="1285860"/>
            <a:ext cx="9142230" cy="5572141"/>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4097" name="Imagem 7"/>
          <p:cNvPicPr>
            <a:picLocks noChangeAspect="1" noChangeArrowheads="1"/>
          </p:cNvPicPr>
          <p:nvPr/>
        </p:nvPicPr>
        <p:blipFill>
          <a:blip r:embed="rId3"/>
          <a:srcRect/>
          <a:stretch>
            <a:fillRect/>
          </a:stretch>
        </p:blipFill>
        <p:spPr bwMode="auto">
          <a:xfrm>
            <a:off x="0" y="1285860"/>
            <a:ext cx="9144000" cy="557214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2000232" y="-24"/>
            <a:ext cx="5000660" cy="1285884"/>
          </a:xfrm>
          <a:prstGeom prst="rect">
            <a:avLst/>
          </a:prstGeom>
          <a:noFill/>
          <a:ln w="9525">
            <a:noFill/>
            <a:miter lim="800000"/>
            <a:headEnd/>
            <a:tailEnd/>
          </a:ln>
        </p:spPr>
      </p:pic>
      <p:sp>
        <p:nvSpPr>
          <p:cNvPr id="24579" name="Rectangle 3"/>
          <p:cNvSpPr>
            <a:spLocks noChangeArrowheads="1"/>
          </p:cNvSpPr>
          <p:nvPr/>
        </p:nvSpPr>
        <p:spPr bwMode="auto">
          <a:xfrm>
            <a:off x="142876" y="1571612"/>
            <a:ext cx="900112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Fundado em 1.975 e com atualmente 07 lojas no Estado de São Paulo, e 01 loja em</a:t>
            </a:r>
            <a:r>
              <a:rPr kumimoji="0" lang="pt-BR"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Rondonópolis/MT, </a:t>
            </a: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 Grupo Chuveirão das Tintas está proporcionando aos seus clientes um diferencial:</a:t>
            </a:r>
            <a:r>
              <a:rPr kumimoji="0" lang="pt-BR"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atendimento,  produtos de qualidade, </a:t>
            </a: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parceria e satisfação.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Para alcançar este sucesso de 07 lojas no Estado de São Paulo, foi preciso muito trabalho, dedicação, esforço, competência, e o mais importante, funcionários e colaboradores dispostos a crescer juntamente com o Grupo Chuveirão.</a:t>
            </a:r>
          </a:p>
          <a:p>
            <a:pPr marL="0" marR="0" lvl="0" indent="0" algn="l" defTabSz="914400" rtl="0" eaLnBrk="0" fontAlgn="base" latinLnBrk="0" hangingPunct="0">
              <a:lnSpc>
                <a:spcPct val="100000"/>
              </a:lnSpc>
              <a:spcBef>
                <a:spcPct val="0"/>
              </a:spcBef>
              <a:spcAft>
                <a:spcPct val="0"/>
              </a:spcAft>
              <a:buClrTx/>
              <a:buSzTx/>
              <a:buFontTx/>
              <a:buNone/>
              <a:tabLst/>
            </a:pPr>
            <a:endParaRPr lang="pt-BR" sz="2400" b="1" dirty="0">
              <a:latin typeface="Calibri" pitchFamily="34" charset="0"/>
              <a:cs typeface="Times New Roman" pitchFamily="18" charset="0"/>
            </a:endParaRPr>
          </a:p>
          <a:p>
            <a:pPr eaLnBrk="0" fontAlgn="base" hangingPunct="0">
              <a:spcBef>
                <a:spcPct val="0"/>
              </a:spcBef>
              <a:spcAft>
                <a:spcPct val="0"/>
              </a:spcAf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 a crescente evolução do mercado de tintas no Brasil, aumenta ainda mais a necessidade de pequenas, médias e grandes empresas firmarem parcerias entre Lojas X Profissionais X Oficinas e Indústrias.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pic>
        <p:nvPicPr>
          <p:cNvPr id="3073" name="Imagem 13"/>
          <p:cNvPicPr>
            <a:picLocks noChangeAspect="1" noChangeArrowheads="1"/>
          </p:cNvPicPr>
          <p:nvPr/>
        </p:nvPicPr>
        <p:blipFill>
          <a:blip r:embed="rId3"/>
          <a:srcRect/>
          <a:stretch>
            <a:fillRect/>
          </a:stretch>
        </p:blipFill>
        <p:spPr bwMode="auto">
          <a:xfrm>
            <a:off x="0" y="1285860"/>
            <a:ext cx="9142230" cy="5572141"/>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ATESTADO QUALIFICAÇÃO EUCATEX.bmp"/>
          <p:cNvPicPr>
            <a:picLocks noChangeAspect="1"/>
          </p:cNvPicPr>
          <p:nvPr/>
        </p:nvPicPr>
        <p:blipFill>
          <a:blip r:embed="rId2" cstate="print"/>
          <a:stretch>
            <a:fillRect/>
          </a:stretch>
        </p:blipFill>
        <p:spPr>
          <a:xfrm>
            <a:off x="1928794" y="0"/>
            <a:ext cx="5143536"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ATESTADO QUALIFICAÇÃO SUVINIL.bmp"/>
          <p:cNvPicPr>
            <a:picLocks noChangeAspect="1"/>
          </p:cNvPicPr>
          <p:nvPr/>
        </p:nvPicPr>
        <p:blipFill>
          <a:blip r:embed="rId2" cstate="print"/>
          <a:stretch>
            <a:fillRect/>
          </a:stretch>
        </p:blipFill>
        <p:spPr>
          <a:xfrm>
            <a:off x="1803018" y="0"/>
            <a:ext cx="5269312"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ATESTADO QUALIFICAÇÃO SHERWIN WILLIAMS.bmp"/>
          <p:cNvPicPr>
            <a:picLocks noChangeAspect="1"/>
          </p:cNvPicPr>
          <p:nvPr/>
        </p:nvPicPr>
        <p:blipFill>
          <a:blip r:embed="rId2" cstate="print"/>
          <a:stretch>
            <a:fillRect/>
          </a:stretch>
        </p:blipFill>
        <p:spPr>
          <a:xfrm>
            <a:off x="1731822" y="0"/>
            <a:ext cx="5626260"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1446550"/>
          </a:xfrm>
          <a:prstGeom prst="rect">
            <a:avLst/>
          </a:prstGeom>
          <a:solidFill>
            <a:schemeClr val="bg1"/>
          </a:solidFill>
        </p:spPr>
        <p:txBody>
          <a:bodyPr wrap="square" rtlCol="0">
            <a:spAutoFit/>
          </a:bodyPr>
          <a:lstStyle/>
          <a:p>
            <a:endParaRPr lang="pt-BR" sz="8800" dirty="0"/>
          </a:p>
        </p:txBody>
      </p:sp>
      <p:pic>
        <p:nvPicPr>
          <p:cNvPr id="2" name="Imagem 1"/>
          <p:cNvPicPr/>
          <p:nvPr/>
        </p:nvPicPr>
        <p:blipFill>
          <a:blip r:embed="rId2" cstate="print"/>
          <a:srcRect/>
          <a:stretch>
            <a:fillRect/>
          </a:stretch>
        </p:blipFill>
        <p:spPr bwMode="auto">
          <a:xfrm>
            <a:off x="1785918" y="-24"/>
            <a:ext cx="5400675" cy="1357298"/>
          </a:xfrm>
          <a:prstGeom prst="rect">
            <a:avLst/>
          </a:prstGeom>
          <a:noFill/>
          <a:ln w="9525">
            <a:noFill/>
            <a:miter lim="800000"/>
            <a:headEnd/>
            <a:tailEnd/>
          </a:ln>
        </p:spPr>
      </p:pic>
      <p:sp>
        <p:nvSpPr>
          <p:cNvPr id="3" name="Retângulo 2"/>
          <p:cNvSpPr/>
          <p:nvPr/>
        </p:nvSpPr>
        <p:spPr>
          <a:xfrm>
            <a:off x="0" y="2143116"/>
            <a:ext cx="9144000" cy="3477875"/>
          </a:xfrm>
          <a:prstGeom prst="rect">
            <a:avLst/>
          </a:prstGeom>
        </p:spPr>
        <p:txBody>
          <a:bodyPr wrap="square">
            <a:spAutoFit/>
          </a:bodyPr>
          <a:lstStyle/>
          <a:p>
            <a:pPr algn="ctr"/>
            <a:r>
              <a:rPr lang="pt-BR" sz="4400" b="1" i="1" dirty="0" smtClean="0"/>
              <a:t>CHUVEIRÃO DAS TINTAS AGRADECE NOVAMENTE A PRESENÇA DE TODOS E DESEJA A TODOS MUITO SUCESSO.</a:t>
            </a:r>
          </a:p>
          <a:p>
            <a:pPr algn="ctr"/>
            <a:endParaRPr lang="pt-BR" sz="4400" b="1" i="1" dirty="0"/>
          </a:p>
          <a:p>
            <a:pPr algn="ctr"/>
            <a:r>
              <a:rPr lang="pt-BR" sz="4400" b="1" i="1" dirty="0" smtClean="0"/>
              <a:t>OBRIGADO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2000232" y="-24"/>
            <a:ext cx="5000660" cy="1285884"/>
          </a:xfrm>
          <a:prstGeom prst="rect">
            <a:avLst/>
          </a:prstGeom>
          <a:noFill/>
          <a:ln w="9525">
            <a:noFill/>
            <a:miter lim="800000"/>
            <a:headEnd/>
            <a:tailEnd/>
          </a:ln>
        </p:spPr>
      </p:pic>
      <p:sp>
        <p:nvSpPr>
          <p:cNvPr id="38913" name="Rectangle 1"/>
          <p:cNvSpPr>
            <a:spLocks noChangeArrowheads="1"/>
          </p:cNvSpPr>
          <p:nvPr/>
        </p:nvSpPr>
        <p:spPr bwMode="auto">
          <a:xfrm>
            <a:off x="142908" y="1677779"/>
            <a:ext cx="900109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 se tratando de parcerias, o Chuveirão das tintas vem inovando a cada dia buscando junto a seus fornecedores, profissionalizar, treinar, capacitar e qualificar sua equipe, seja de vendas, entregas ou administrativo, para que possamos atender com excelência de qualidade todos os nossos clientes, seja consumidor final, profissionais liberais, oficinas, empresas de prestação de serviços e etc.</a:t>
            </a:r>
            <a:endParaRPr kumimoji="0" lang="pt-BR" sz="5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2000232" y="-24"/>
            <a:ext cx="5000660" cy="1285884"/>
          </a:xfrm>
          <a:prstGeom prst="rect">
            <a:avLst/>
          </a:prstGeom>
          <a:noFill/>
          <a:ln w="9525">
            <a:noFill/>
            <a:miter lim="800000"/>
            <a:headEnd/>
            <a:tailEnd/>
          </a:ln>
        </p:spPr>
      </p:pic>
      <p:sp>
        <p:nvSpPr>
          <p:cNvPr id="41985" name="Rectangle 1"/>
          <p:cNvSpPr>
            <a:spLocks noChangeArrowheads="1"/>
          </p:cNvSpPr>
          <p:nvPr/>
        </p:nvSpPr>
        <p:spPr bwMode="auto">
          <a:xfrm>
            <a:off x="142908" y="1214422"/>
            <a:ext cx="900109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lojas estão localizadas nas cidades de:</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MATRIZ - PRESIDENTE PRUDENTE/SP – Fone (18) 3901-4400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a:t>
            </a:r>
            <a:r>
              <a:rPr kumimoji="0" lang="pt-BR"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Claudecir</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Baiano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PRESIDENTE PRUDENTE/SP – Fone (18) 3222-4400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Marcelo Vila Real</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ASSIS/SP – Fone (18) 3322-5845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Marcos Caetano</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MARÍLIA/SP – Fone (14) 3433-9200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Ribeiro</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MARÍLIA/SP – Fone (14) 3422-6797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Marcos </a:t>
            </a:r>
            <a:r>
              <a:rPr kumimoji="0" lang="pt-BR"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Morini</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OURINHOS/SP –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Fone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(14) 3335-1757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João</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Paulo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FILIAL – ARAÇATUBA/SP – Fone (18) 3621-7244</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Gerente: Adalberto ( Beto )</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2000232" y="-24"/>
            <a:ext cx="5000660" cy="1285884"/>
          </a:xfrm>
          <a:prstGeom prst="rect">
            <a:avLst/>
          </a:prstGeom>
          <a:noFill/>
          <a:ln w="9525">
            <a:noFill/>
            <a:miter lim="800000"/>
            <a:headEnd/>
            <a:tailEnd/>
          </a:ln>
        </p:spPr>
      </p:pic>
      <p:sp>
        <p:nvSpPr>
          <p:cNvPr id="45057" name="Rectangle 1"/>
          <p:cNvSpPr>
            <a:spLocks noChangeArrowheads="1"/>
          </p:cNvSpPr>
          <p:nvPr/>
        </p:nvSpPr>
        <p:spPr bwMode="auto">
          <a:xfrm>
            <a:off x="142908" y="1287268"/>
            <a:ext cx="9001092"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Ainda se tratando de produtos, oferecemos produtos prontos de fábrica e Sistema </a:t>
            </a:r>
            <a:r>
              <a:rPr kumimoji="0" lang="pt-BR" sz="28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Tintométrico</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tanto na linha Imobiliária como na linha Automotiva.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Tinta Imobiliária:</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Principais fornecedores:  SHERWIN WILLIAMS; EUCATEX e SUVINIL.</a:t>
            </a:r>
            <a:endParaRPr kumimoji="0" lang="pt-B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Sistema </a:t>
            </a:r>
            <a:r>
              <a:rPr kumimoji="0" lang="pt-BR" sz="2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Tintométrico</a:t>
            </a:r>
            <a:r>
              <a:rPr kumimoji="0" lang="pt-B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Imobiliário: </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SHERWIN WILLIAMS, EUCATEX  e SUVINIL totalizando mais de 10.000 cores a sua escolha e personalizando sua obra com a cor desejada do cliente.</a:t>
            </a:r>
            <a:endParaRPr kumimoji="0" lang="pt-B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Tinta Automotiva:</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Principais fornecedores: PPG com Base Solvente e Base Água(</a:t>
            </a:r>
            <a:r>
              <a:rPr kumimoji="0" lang="pt-BR"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Envirobase</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 complementos MAXI RUBBER e 3M.</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Sistema </a:t>
            </a:r>
            <a:r>
              <a:rPr kumimoji="0" lang="pt-BR" sz="2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Tintométrico</a:t>
            </a: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Automotivo:</a:t>
            </a:r>
            <a:r>
              <a:rPr kumimoji="0" lang="pt-BR"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PPG</a:t>
            </a:r>
            <a:r>
              <a:rPr kumimoji="0" lang="pt-B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pt-B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srcRect/>
          <a:stretch>
            <a:fillRect/>
          </a:stretch>
        </p:blipFill>
        <p:spPr bwMode="auto">
          <a:xfrm>
            <a:off x="1785918" y="1"/>
            <a:ext cx="5400675" cy="1357298"/>
          </a:xfrm>
          <a:prstGeom prst="rect">
            <a:avLst/>
          </a:prstGeom>
          <a:noFill/>
          <a:ln w="9525">
            <a:noFill/>
            <a:miter lim="800000"/>
            <a:headEnd/>
            <a:tailEnd/>
          </a:ln>
        </p:spPr>
      </p:pic>
      <p:sp>
        <p:nvSpPr>
          <p:cNvPr id="5" name="CaixaDeTexto 4"/>
          <p:cNvSpPr txBox="1"/>
          <p:nvPr/>
        </p:nvSpPr>
        <p:spPr>
          <a:xfrm>
            <a:off x="0" y="2071678"/>
            <a:ext cx="9144000" cy="1938992"/>
          </a:xfrm>
          <a:prstGeom prst="rect">
            <a:avLst/>
          </a:prstGeom>
          <a:noFill/>
        </p:spPr>
        <p:txBody>
          <a:bodyPr wrap="square" rtlCol="0">
            <a:spAutoFit/>
          </a:bodyPr>
          <a:lstStyle/>
          <a:p>
            <a:pPr algn="ctr"/>
            <a:r>
              <a:rPr lang="pt-BR" sz="4000" b="1" i="1" u="sng" dirty="0" smtClean="0"/>
              <a:t>UNESP</a:t>
            </a:r>
          </a:p>
          <a:p>
            <a:pPr algn="ctr"/>
            <a:endParaRPr lang="pt-BR" sz="4000" b="1" i="1" u="sng" dirty="0" smtClean="0"/>
          </a:p>
          <a:p>
            <a:pPr algn="ctr"/>
            <a:r>
              <a:rPr lang="pt-BR" sz="4000" b="1" dirty="0" smtClean="0"/>
              <a:t>&gt; CORES TENDÊNCIA  2013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2000232" y="-24"/>
            <a:ext cx="5000660" cy="1285884"/>
          </a:xfrm>
          <a:prstGeom prst="rect">
            <a:avLst/>
          </a:prstGeom>
          <a:noFill/>
          <a:ln w="9525">
            <a:noFill/>
            <a:miter lim="800000"/>
            <a:headEnd/>
            <a:tailEnd/>
          </a:ln>
        </p:spPr>
      </p:pic>
      <p:pic>
        <p:nvPicPr>
          <p:cNvPr id="24578" name="Picture 2" descr="http://www.eucatex.com.br/pt/Imagens/logo_cecal.png"/>
          <p:cNvPicPr>
            <a:picLocks noChangeAspect="1" noChangeArrowheads="1"/>
          </p:cNvPicPr>
          <p:nvPr/>
        </p:nvPicPr>
        <p:blipFill>
          <a:blip r:embed="rId3"/>
          <a:srcRect/>
          <a:stretch>
            <a:fillRect/>
          </a:stretch>
        </p:blipFill>
        <p:spPr bwMode="auto">
          <a:xfrm>
            <a:off x="285720" y="-1"/>
            <a:ext cx="1285884" cy="1269813"/>
          </a:xfrm>
          <a:prstGeom prst="rect">
            <a:avLst/>
          </a:prstGeom>
          <a:noFill/>
        </p:spPr>
      </p:pic>
      <p:sp>
        <p:nvSpPr>
          <p:cNvPr id="5" name="Retângulo 4"/>
          <p:cNvSpPr/>
          <p:nvPr/>
        </p:nvSpPr>
        <p:spPr>
          <a:xfrm>
            <a:off x="142892" y="2000240"/>
            <a:ext cx="9001108" cy="3970318"/>
          </a:xfrm>
          <a:prstGeom prst="rect">
            <a:avLst/>
          </a:prstGeom>
        </p:spPr>
        <p:txBody>
          <a:bodyPr wrap="square">
            <a:spAutoFit/>
          </a:bodyPr>
          <a:lstStyle/>
          <a:p>
            <a:r>
              <a:rPr lang="pt-BR" sz="3600" dirty="0"/>
              <a:t>A Eucatex patrocina, com exclusividade no segmento tintas, a </a:t>
            </a:r>
            <a:r>
              <a:rPr lang="pt-BR" sz="3600" b="1" dirty="0"/>
              <a:t>Cartela </a:t>
            </a:r>
            <a:r>
              <a:rPr lang="pt-BR" sz="3600" b="1" dirty="0" err="1"/>
              <a:t>Cecal</a:t>
            </a:r>
            <a:r>
              <a:rPr lang="pt-BR" sz="3600" b="1" dirty="0"/>
              <a:t> 2013</a:t>
            </a:r>
            <a:r>
              <a:rPr lang="pt-BR" sz="3600" dirty="0"/>
              <a:t>, do Centro de Estudos da Cor para América Latina. Esta é a segunda temporada consecutiva em que a empresa estabelece parceria com o Comitê Brasileiro de Cores (CBC), criador do </a:t>
            </a:r>
            <a:r>
              <a:rPr lang="pt-BR" sz="3600" dirty="0" err="1"/>
              <a:t>Cecal</a:t>
            </a:r>
            <a:r>
              <a:rPr lang="pt-BR" sz="3600"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2000232" y="-24"/>
            <a:ext cx="5000660" cy="1285884"/>
          </a:xfrm>
          <a:prstGeom prst="rect">
            <a:avLst/>
          </a:prstGeom>
          <a:noFill/>
          <a:ln w="9525">
            <a:noFill/>
            <a:miter lim="800000"/>
            <a:headEnd/>
            <a:tailEnd/>
          </a:ln>
        </p:spPr>
      </p:pic>
      <p:sp>
        <p:nvSpPr>
          <p:cNvPr id="3" name="Retângulo 2"/>
          <p:cNvSpPr/>
          <p:nvPr/>
        </p:nvSpPr>
        <p:spPr>
          <a:xfrm>
            <a:off x="214282" y="1214422"/>
            <a:ext cx="8929718" cy="5693866"/>
          </a:xfrm>
          <a:prstGeom prst="rect">
            <a:avLst/>
          </a:prstGeom>
        </p:spPr>
        <p:txBody>
          <a:bodyPr wrap="square">
            <a:spAutoFit/>
          </a:bodyPr>
          <a:lstStyle/>
          <a:p>
            <a:r>
              <a:rPr lang="pt-BR" sz="2800" dirty="0"/>
              <a:t>As tendências aparecem lentamente como sinais de desejo de consumo, de realizações e, principalmente, de identificações no mundo do design. O</a:t>
            </a:r>
            <a:r>
              <a:rPr lang="pt-BR" sz="2800" dirty="0" smtClean="0"/>
              <a:t> </a:t>
            </a:r>
            <a:r>
              <a:rPr lang="pt-BR" sz="2800" dirty="0"/>
              <a:t>CBC, seguiu esses sinais, identificando-os com os perfis dos consumidores brasileiros, lançando cores específicas, antenadas com a modernidade internacional.</a:t>
            </a:r>
            <a:r>
              <a:rPr lang="pt-BR" sz="2800" dirty="0" smtClean="0"/>
              <a:t/>
            </a:r>
            <a:br>
              <a:rPr lang="pt-BR" sz="2800" dirty="0" smtClean="0"/>
            </a:br>
            <a:r>
              <a:rPr lang="pt-BR" sz="2800" dirty="0" smtClean="0"/>
              <a:t/>
            </a:r>
            <a:br>
              <a:rPr lang="pt-BR" sz="2800" dirty="0" smtClean="0"/>
            </a:br>
            <a:r>
              <a:rPr lang="pt-BR" sz="2800" dirty="0"/>
              <a:t>A cartela CECAL está dividida em quatro tendências, que atendem a quatro grupos de pessoas com personalidades diversificadas: </a:t>
            </a:r>
            <a:r>
              <a:rPr lang="pt-BR" sz="2800" b="1" dirty="0"/>
              <a:t>Nostalgia, </a:t>
            </a:r>
            <a:r>
              <a:rPr lang="pt-BR" sz="2800" b="1" dirty="0" err="1"/>
              <a:t>Carnavalis</a:t>
            </a:r>
            <a:r>
              <a:rPr lang="pt-BR" sz="2800" b="1" dirty="0"/>
              <a:t>, </a:t>
            </a:r>
            <a:r>
              <a:rPr lang="pt-BR" sz="2800" b="1" dirty="0" err="1"/>
              <a:t>Art</a:t>
            </a:r>
            <a:r>
              <a:rPr lang="pt-BR" sz="2800" b="1" dirty="0"/>
              <a:t> in Casa </a:t>
            </a:r>
            <a:r>
              <a:rPr lang="pt-BR" sz="2800" dirty="0"/>
              <a:t>e</a:t>
            </a:r>
            <a:r>
              <a:rPr lang="pt-BR" sz="2800" b="1" dirty="0"/>
              <a:t> </a:t>
            </a:r>
            <a:r>
              <a:rPr lang="pt-BR" sz="2800" b="1" dirty="0" err="1"/>
              <a:t>Naturalis</a:t>
            </a:r>
            <a:r>
              <a:rPr lang="pt-BR" sz="2800" dirty="0"/>
              <a:t>. São 35 tons, que estão entre os mais cotados no mundo, para dar ao consumidor toda a confiança de que necessita no momento da escolha.</a:t>
            </a:r>
          </a:p>
        </p:txBody>
      </p:sp>
      <p:pic>
        <p:nvPicPr>
          <p:cNvPr id="24578" name="Picture 2" descr="http://www.eucatex.com.br/pt/Imagens/logo_cecal.png"/>
          <p:cNvPicPr>
            <a:picLocks noChangeAspect="1" noChangeArrowheads="1"/>
          </p:cNvPicPr>
          <p:nvPr/>
        </p:nvPicPr>
        <p:blipFill>
          <a:blip r:embed="rId3"/>
          <a:srcRect/>
          <a:stretch>
            <a:fillRect/>
          </a:stretch>
        </p:blipFill>
        <p:spPr bwMode="auto">
          <a:xfrm>
            <a:off x="285720" y="-1"/>
            <a:ext cx="1285884" cy="12698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TotalTime>
  <Words>1261</Words>
  <Application>Microsoft Office PowerPoint</Application>
  <PresentationFormat>Apresentação na tela (4:3)</PresentationFormat>
  <Paragraphs>78</Paragraphs>
  <Slides>34</Slides>
  <Notes>0</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Edilson</dc:creator>
  <cp:lastModifiedBy>Edilson</cp:lastModifiedBy>
  <cp:revision>16</cp:revision>
  <dcterms:created xsi:type="dcterms:W3CDTF">2013-08-29T14:16:58Z</dcterms:created>
  <dcterms:modified xsi:type="dcterms:W3CDTF">2014-05-21T21:54:23Z</dcterms:modified>
</cp:coreProperties>
</file>