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83" r:id="rId5"/>
    <p:sldId id="284" r:id="rId6"/>
    <p:sldId id="285" r:id="rId7"/>
    <p:sldId id="272" r:id="rId8"/>
    <p:sldId id="273" r:id="rId9"/>
    <p:sldId id="274" r:id="rId10"/>
    <p:sldId id="275" r:id="rId11"/>
    <p:sldId id="276" r:id="rId12"/>
    <p:sldId id="277" r:id="rId13"/>
    <p:sldId id="278" r:id="rId14"/>
    <p:sldId id="292" r:id="rId15"/>
    <p:sldId id="279" r:id="rId16"/>
    <p:sldId id="280" r:id="rId17"/>
    <p:sldId id="290" r:id="rId18"/>
    <p:sldId id="293" r:id="rId19"/>
    <p:sldId id="291"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27/11/2013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41761-B7FD-4A1E-ACC1-489F9DB42B13}" type="datetimeFigureOut">
              <a:rPr lang="pt-BR" smtClean="0"/>
              <a:pPr/>
              <a:t>27/11/2013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F070-AB66-4B4F-8B2B-BABC97056C22}"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785918" y="71438"/>
            <a:ext cx="5400675" cy="1357298"/>
          </a:xfrm>
          <a:prstGeom prst="rect">
            <a:avLst/>
          </a:prstGeom>
          <a:noFill/>
          <a:ln w="9525">
            <a:noFill/>
            <a:miter lim="800000"/>
            <a:headEnd/>
            <a:tailEnd/>
          </a:ln>
        </p:spPr>
      </p:pic>
      <p:sp>
        <p:nvSpPr>
          <p:cNvPr id="5" name="CaixaDeTexto 4"/>
          <p:cNvSpPr txBox="1"/>
          <p:nvPr/>
        </p:nvSpPr>
        <p:spPr>
          <a:xfrm>
            <a:off x="0" y="2303215"/>
            <a:ext cx="9144000" cy="2554545"/>
          </a:xfrm>
          <a:prstGeom prst="rect">
            <a:avLst/>
          </a:prstGeom>
          <a:noFill/>
        </p:spPr>
        <p:txBody>
          <a:bodyPr wrap="square" rtlCol="0">
            <a:spAutoFit/>
          </a:bodyPr>
          <a:lstStyle/>
          <a:p>
            <a:pPr algn="ctr">
              <a:buFont typeface="Wingdings"/>
              <a:buChar char="Ø"/>
            </a:pPr>
            <a:r>
              <a:rPr lang="pt-BR" sz="4000" b="1" dirty="0" smtClean="0"/>
              <a:t>CHUVEIRÃO </a:t>
            </a:r>
            <a:r>
              <a:rPr lang="pt-BR" sz="4000" b="1" dirty="0" smtClean="0"/>
              <a:t>DAS </a:t>
            </a:r>
            <a:r>
              <a:rPr lang="pt-BR" sz="4000" b="1" dirty="0" smtClean="0"/>
              <a:t>TINTAS</a:t>
            </a:r>
            <a:endParaRPr lang="pt-BR" sz="4000" b="1" dirty="0" smtClean="0"/>
          </a:p>
          <a:p>
            <a:pPr algn="ctr">
              <a:buFont typeface="Wingdings"/>
              <a:buChar char="Ø"/>
            </a:pPr>
            <a:r>
              <a:rPr lang="pt-BR" sz="4000" b="1" dirty="0" smtClean="0"/>
              <a:t>SISTEMA TINTOMÉTRICO</a:t>
            </a:r>
            <a:endParaRPr lang="pt-BR" sz="4000" b="1" dirty="0" smtClean="0"/>
          </a:p>
          <a:p>
            <a:pPr algn="ctr">
              <a:buFont typeface="Wingdings"/>
              <a:buChar char="Ø"/>
            </a:pPr>
            <a:r>
              <a:rPr lang="pt-BR" sz="4000" b="1" dirty="0" smtClean="0"/>
              <a:t>SIMULADOR </a:t>
            </a:r>
            <a:r>
              <a:rPr lang="pt-BR" sz="4000" b="1" dirty="0" smtClean="0"/>
              <a:t>DE </a:t>
            </a:r>
            <a:r>
              <a:rPr lang="pt-BR" sz="4000" b="1" dirty="0" smtClean="0"/>
              <a:t>AMBIENTES</a:t>
            </a:r>
          </a:p>
          <a:p>
            <a:pPr algn="ctr">
              <a:buFont typeface="Wingdings"/>
              <a:buChar char="Ø"/>
            </a:pPr>
            <a:r>
              <a:rPr lang="pt-BR" sz="4000" b="1" dirty="0" smtClean="0"/>
              <a:t>COLOR SNAP - CELULAR</a:t>
            </a:r>
            <a:endParaRPr lang="pt-BR" sz="4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6145" name="Imagem 1"/>
          <p:cNvPicPr>
            <a:picLocks noChangeAspect="1" noChangeArrowheads="1"/>
          </p:cNvPicPr>
          <p:nvPr/>
        </p:nvPicPr>
        <p:blipFill>
          <a:blip r:embed="rId3"/>
          <a:srcRect/>
          <a:stretch>
            <a:fillRect/>
          </a:stretch>
        </p:blipFill>
        <p:spPr bwMode="auto">
          <a:xfrm>
            <a:off x="0" y="1285860"/>
            <a:ext cx="9144000" cy="557214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5121" name="Imagem 16"/>
          <p:cNvPicPr>
            <a:picLocks noChangeAspect="1" noChangeArrowheads="1"/>
          </p:cNvPicPr>
          <p:nvPr/>
        </p:nvPicPr>
        <p:blipFill>
          <a:blip r:embed="rId3"/>
          <a:srcRect/>
          <a:stretch>
            <a:fillRect/>
          </a:stretch>
        </p:blipFill>
        <p:spPr bwMode="auto">
          <a:xfrm>
            <a:off x="0" y="1285860"/>
            <a:ext cx="9142230" cy="557214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4097" name="Imagem 7"/>
          <p:cNvPicPr>
            <a:picLocks noChangeAspect="1" noChangeArrowheads="1"/>
          </p:cNvPicPr>
          <p:nvPr/>
        </p:nvPicPr>
        <p:blipFill>
          <a:blip r:embed="rId3"/>
          <a:srcRect/>
          <a:stretch>
            <a:fillRect/>
          </a:stretch>
        </p:blipFill>
        <p:spPr bwMode="auto">
          <a:xfrm>
            <a:off x="0" y="1285860"/>
            <a:ext cx="9144000" cy="557214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3073" name="Imagem 13"/>
          <p:cNvPicPr>
            <a:picLocks noChangeAspect="1" noChangeArrowheads="1"/>
          </p:cNvPicPr>
          <p:nvPr/>
        </p:nvPicPr>
        <p:blipFill>
          <a:blip r:embed="rId3"/>
          <a:srcRect/>
          <a:stretch>
            <a:fillRect/>
          </a:stretch>
        </p:blipFill>
        <p:spPr bwMode="auto">
          <a:xfrm>
            <a:off x="0" y="1285860"/>
            <a:ext cx="9142230" cy="557214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4" name="Imagem 3" descr="http://1.design-milk.com/images/2009/05/color-snap.jpg"/>
          <p:cNvPicPr/>
          <p:nvPr/>
        </p:nvPicPr>
        <p:blipFill>
          <a:blip r:embed="rId3"/>
          <a:srcRect/>
          <a:stretch>
            <a:fillRect/>
          </a:stretch>
        </p:blipFill>
        <p:spPr bwMode="auto">
          <a:xfrm>
            <a:off x="1285852" y="1428736"/>
            <a:ext cx="6286544" cy="52863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TESTADO DE QUALIFICAÇÃO EUCATEX OUT.JAN.2014.jpg"/>
          <p:cNvPicPr>
            <a:picLocks noChangeAspect="1"/>
          </p:cNvPicPr>
          <p:nvPr/>
        </p:nvPicPr>
        <p:blipFill>
          <a:blip r:embed="rId2"/>
          <a:stretch>
            <a:fillRect/>
          </a:stretch>
        </p:blipFill>
        <p:spPr>
          <a:xfrm>
            <a:off x="2142396" y="0"/>
            <a:ext cx="4859208"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TESTADO DE QUALIFICAÇÃO MAZA OUT.JAN.2014.jpg"/>
          <p:cNvPicPr>
            <a:picLocks noChangeAspect="1"/>
          </p:cNvPicPr>
          <p:nvPr/>
        </p:nvPicPr>
        <p:blipFill>
          <a:blip r:embed="rId2" cstate="print"/>
          <a:stretch>
            <a:fillRect/>
          </a:stretch>
        </p:blipFill>
        <p:spPr>
          <a:xfrm>
            <a:off x="2143108" y="9566"/>
            <a:ext cx="4857784" cy="68388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TESTADO DE QUALIFICAÇÃO SHERWIN WILLIAMS OUT.JAN.2014.jpg"/>
          <p:cNvPicPr>
            <a:picLocks noChangeAspect="1"/>
          </p:cNvPicPr>
          <p:nvPr/>
        </p:nvPicPr>
        <p:blipFill>
          <a:blip r:embed="rId2" cstate="print"/>
          <a:stretch>
            <a:fillRect/>
          </a:stretch>
        </p:blipFill>
        <p:spPr>
          <a:xfrm>
            <a:off x="2166636" y="0"/>
            <a:ext cx="4810728"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TESTADO DE QUALIFICAÇÃO SUVINIL OUT.JAN.2014.jpg"/>
          <p:cNvPicPr>
            <a:picLocks noChangeAspect="1"/>
          </p:cNvPicPr>
          <p:nvPr/>
        </p:nvPicPr>
        <p:blipFill>
          <a:blip r:embed="rId2"/>
          <a:stretch>
            <a:fillRect/>
          </a:stretch>
        </p:blipFill>
        <p:spPr>
          <a:xfrm>
            <a:off x="2155122" y="0"/>
            <a:ext cx="4833756"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1446550"/>
          </a:xfrm>
          <a:prstGeom prst="rect">
            <a:avLst/>
          </a:prstGeom>
          <a:solidFill>
            <a:schemeClr val="bg1"/>
          </a:solidFill>
        </p:spPr>
        <p:txBody>
          <a:bodyPr wrap="square" rtlCol="0">
            <a:spAutoFit/>
          </a:bodyPr>
          <a:lstStyle/>
          <a:p>
            <a:endParaRPr lang="pt-BR" sz="8800" dirty="0"/>
          </a:p>
        </p:txBody>
      </p:sp>
      <p:pic>
        <p:nvPicPr>
          <p:cNvPr id="2" name="Imagem 1"/>
          <p:cNvPicPr/>
          <p:nvPr/>
        </p:nvPicPr>
        <p:blipFill>
          <a:blip r:embed="rId2" cstate="print"/>
          <a:srcRect/>
          <a:stretch>
            <a:fillRect/>
          </a:stretch>
        </p:blipFill>
        <p:spPr bwMode="auto">
          <a:xfrm>
            <a:off x="0" y="1571612"/>
            <a:ext cx="9144000" cy="3071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785918" y="71438"/>
            <a:ext cx="5400675" cy="1357298"/>
          </a:xfrm>
          <a:prstGeom prst="rect">
            <a:avLst/>
          </a:prstGeom>
          <a:noFill/>
          <a:ln w="9525">
            <a:noFill/>
            <a:miter lim="800000"/>
            <a:headEnd/>
            <a:tailEnd/>
          </a:ln>
        </p:spPr>
      </p:pic>
      <p:sp>
        <p:nvSpPr>
          <p:cNvPr id="5" name="CaixaDeTexto 4"/>
          <p:cNvSpPr txBox="1"/>
          <p:nvPr/>
        </p:nvSpPr>
        <p:spPr>
          <a:xfrm>
            <a:off x="0" y="2071678"/>
            <a:ext cx="9144000" cy="1938992"/>
          </a:xfrm>
          <a:prstGeom prst="rect">
            <a:avLst/>
          </a:prstGeom>
          <a:noFill/>
        </p:spPr>
        <p:txBody>
          <a:bodyPr wrap="square" rtlCol="0">
            <a:spAutoFit/>
          </a:bodyPr>
          <a:lstStyle/>
          <a:p>
            <a:pPr algn="ctr"/>
            <a:r>
              <a:rPr lang="pt-BR" sz="4000" b="1" i="1" u="sng" dirty="0" smtClean="0"/>
              <a:t>SENAI – MESTRES DE OBRAS</a:t>
            </a:r>
            <a:endParaRPr lang="pt-BR" sz="4000" b="1" i="1" u="sng" dirty="0" smtClean="0"/>
          </a:p>
          <a:p>
            <a:pPr algn="ctr"/>
            <a:endParaRPr lang="pt-BR" sz="4000" b="1" i="1" u="sng" dirty="0" smtClean="0"/>
          </a:p>
          <a:p>
            <a:pPr algn="ctr"/>
            <a:r>
              <a:rPr lang="pt-BR" sz="4000" b="1" dirty="0" smtClean="0"/>
              <a:t>&gt; CHUVEIRÃO DAS TINTAS</a:t>
            </a:r>
            <a:endParaRPr lang="pt-BR"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71414"/>
            <a:ext cx="5000660" cy="1285884"/>
          </a:xfrm>
          <a:prstGeom prst="rect">
            <a:avLst/>
          </a:prstGeom>
          <a:noFill/>
          <a:ln w="9525">
            <a:noFill/>
            <a:miter lim="800000"/>
            <a:headEnd/>
            <a:tailEnd/>
          </a:ln>
        </p:spPr>
      </p:pic>
      <p:sp>
        <p:nvSpPr>
          <p:cNvPr id="24579" name="Rectangle 3"/>
          <p:cNvSpPr>
            <a:spLocks noChangeArrowheads="1"/>
          </p:cNvSpPr>
          <p:nvPr/>
        </p:nvSpPr>
        <p:spPr bwMode="auto">
          <a:xfrm>
            <a:off x="142876" y="1571612"/>
            <a:ext cx="90011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Fundado em 1.975 e com atualmente 07 lojas no Estado de São Paulo, e 01 loja em</a:t>
            </a:r>
            <a:r>
              <a:rPr kumimoji="0" lang="pt-B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Rondonópolis/MT, </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Grupo Chuveirão das Tintas está proporcionando aos seus clientes um diferencial:</a:t>
            </a:r>
            <a:r>
              <a:rPr kumimoji="0" lang="pt-B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atendimento,  produtos de qualidade, </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parceria e satisfação.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 alcançar este sucesso de 07 lojas no Estado de São Paulo, foi preciso muito trabalho, dedicação, esforço, competência, e o mais importante, funcionários e colaboradores dispostos a crescer juntamente com o Grupo Chuveirão.</a:t>
            </a:r>
          </a:p>
          <a:p>
            <a:pPr marL="0" marR="0" lvl="0" indent="0" algn="l" defTabSz="914400" rtl="0" eaLnBrk="0" fontAlgn="base" latinLnBrk="0" hangingPunct="0">
              <a:lnSpc>
                <a:spcPct val="100000"/>
              </a:lnSpc>
              <a:spcBef>
                <a:spcPct val="0"/>
              </a:spcBef>
              <a:spcAft>
                <a:spcPct val="0"/>
              </a:spcAft>
              <a:buClrTx/>
              <a:buSzTx/>
              <a:buFontTx/>
              <a:buNone/>
              <a:tabLst/>
            </a:pPr>
            <a:endParaRPr lang="pt-BR" sz="2400" b="1" dirty="0">
              <a:latin typeface="Calibri" pitchFamily="34" charset="0"/>
              <a:cs typeface="Times New Roman" pitchFamily="18" charset="0"/>
            </a:endParaRPr>
          </a:p>
          <a:p>
            <a:pPr eaLnBrk="0" fontAlgn="base" hangingPunct="0">
              <a:spcBef>
                <a:spcPct val="0"/>
              </a:spcBef>
              <a:spcAft>
                <a:spcPct val="0"/>
              </a:spcAf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 a crescente evolução do mercado de tintas no Brasil, aumenta ainda mais a necessidade de pequenas, médias e grandes empresas firmarem parcerias entre Lojas X Profissionais X Oficinas e Indústrias.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38913" name="Rectangle 1"/>
          <p:cNvSpPr>
            <a:spLocks noChangeArrowheads="1"/>
          </p:cNvSpPr>
          <p:nvPr/>
        </p:nvSpPr>
        <p:spPr bwMode="auto">
          <a:xfrm>
            <a:off x="142908" y="1677779"/>
            <a:ext cx="90010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se tratando de parcerias, o Chuveirão das tintas vem inovando a cada dia buscando junto a seus fornecedores, profissionalizar, treinar, capacitar e qualificar sua equipe, seja de vendas, entregas ou administrativo, para que possamos atender com excelência de qualidade todos os nossos clientes, seja consumidor final, profissionais liberais, oficinas, empresas de prestação de serviços e etc.</a:t>
            </a:r>
            <a:endParaRPr kumimoji="0" lang="pt-BR" sz="5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41985" name="Rectangle 1"/>
          <p:cNvSpPr>
            <a:spLocks noChangeArrowheads="1"/>
          </p:cNvSpPr>
          <p:nvPr/>
        </p:nvSpPr>
        <p:spPr bwMode="auto">
          <a:xfrm>
            <a:off x="142908" y="1214422"/>
            <a:ext cx="900109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lojas estão localizadas nas cidades de:</a:t>
            </a:r>
            <a:endParaRPr kumimoji="0" lang="pt-BR" sz="2400" b="1" i="1"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MATRIZ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PRESIDENTE PRUDENTE/SP </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Fone (18) 3901-4400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Claudecir</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Baiano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PRESIDENTE PRUDENTE/SP </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Fone (18) 3222-4400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Marcelo Vila Real</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ASSIS/SP </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Fone (18) 3322-5845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Marcos Caetano</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MARÍLIA/SP</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Fone (14) 3433-9200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Ribeiro</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MARÍLIA/SP</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Fone (14) 3422-6797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Marcos </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Morini</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en-US"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OURINHOS/SP</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Fone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(14) 3335-1757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João</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Paulo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t>
            </a:r>
            <a:r>
              <a:rPr kumimoji="0" lang="pt-B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ARAÇATUBA/SP</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Fone (18) 3621-7244</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Adalberto ( Beto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45057" name="Rectangle 1"/>
          <p:cNvSpPr>
            <a:spLocks noChangeArrowheads="1"/>
          </p:cNvSpPr>
          <p:nvPr/>
        </p:nvSpPr>
        <p:spPr bwMode="auto">
          <a:xfrm>
            <a:off x="142908" y="1214422"/>
            <a:ext cx="900109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Ainda se tratando de produtos, oferecemos produtos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Prontos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Fábrica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Sistema </a:t>
            </a:r>
            <a:r>
              <a:rPr kumimoji="0" lang="pt-B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tanto na linha Imobiliária como na linha Automotiva.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Tinta Imobiliária:</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Principais fornecedores:  SHERWIN WILLIAMS; EUCATEX e SUVINIL.</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Sistema </a:t>
            </a:r>
            <a:r>
              <a:rPr kumimoji="0" lang="pt-BR" sz="2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Imobiliário: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SHERWIN WILLIAMS, EUCATEX  e SUVINIL totalizando mais de 10.000 cores a sua escolha e personalizando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obra com a cor desejada do cliente.</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Tinta Automotiva:</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Principais fornecedores: PPG com Base Solvente e Base Água(</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Envirobase</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complementos MAXI RUBBER e 3M.</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Sistema </a:t>
            </a:r>
            <a:r>
              <a:rPr kumimoji="0" lang="pt-BR"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Automotivo:</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PPG</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CaixaDeTexto 2"/>
          <p:cNvSpPr txBox="1"/>
          <p:nvPr/>
        </p:nvSpPr>
        <p:spPr>
          <a:xfrm>
            <a:off x="0" y="2071678"/>
            <a:ext cx="9144000" cy="1323439"/>
          </a:xfrm>
          <a:prstGeom prst="rect">
            <a:avLst/>
          </a:prstGeom>
          <a:noFill/>
        </p:spPr>
        <p:txBody>
          <a:bodyPr wrap="square" rtlCol="0">
            <a:spAutoFit/>
          </a:bodyPr>
          <a:lstStyle/>
          <a:p>
            <a:pPr algn="ctr"/>
            <a:endParaRPr lang="pt-BR" sz="4000" b="1" i="1" u="sng" dirty="0" smtClean="0"/>
          </a:p>
          <a:p>
            <a:pPr algn="ctr"/>
            <a:r>
              <a:rPr lang="pt-BR" sz="4000" b="1" dirty="0" smtClean="0"/>
              <a:t>&gt; SISTEMA TINTOMÉTRICO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8196" name="Picture 4" descr="http://www.eucatex.com.br/App_Themes/Imagens/logos_eucatex/titas_eucatex.gif"/>
          <p:cNvPicPr>
            <a:picLocks noChangeAspect="1" noChangeArrowheads="1"/>
          </p:cNvPicPr>
          <p:nvPr/>
        </p:nvPicPr>
        <p:blipFill>
          <a:blip r:embed="rId3"/>
          <a:srcRect/>
          <a:stretch>
            <a:fillRect/>
          </a:stretch>
        </p:blipFill>
        <p:spPr bwMode="auto">
          <a:xfrm>
            <a:off x="357158" y="1785926"/>
            <a:ext cx="3500462" cy="2170292"/>
          </a:xfrm>
          <a:prstGeom prst="rect">
            <a:avLst/>
          </a:prstGeom>
          <a:noFill/>
        </p:spPr>
      </p:pic>
      <p:pic>
        <p:nvPicPr>
          <p:cNvPr id="8197" name="Picture 5" descr="9800B403060445E7B0D05257A8F737BE@GERENTE14"/>
          <p:cNvPicPr>
            <a:picLocks noChangeAspect="1" noChangeArrowheads="1"/>
          </p:cNvPicPr>
          <p:nvPr/>
        </p:nvPicPr>
        <p:blipFill>
          <a:blip r:embed="rId4"/>
          <a:srcRect/>
          <a:stretch>
            <a:fillRect/>
          </a:stretch>
        </p:blipFill>
        <p:spPr bwMode="auto">
          <a:xfrm>
            <a:off x="1983347" y="4643446"/>
            <a:ext cx="4446041" cy="1500198"/>
          </a:xfrm>
          <a:prstGeom prst="rect">
            <a:avLst/>
          </a:prstGeom>
          <a:noFill/>
          <a:ln w="9525">
            <a:noFill/>
            <a:miter lim="800000"/>
            <a:headEnd/>
            <a:tailEnd/>
          </a:ln>
        </p:spPr>
      </p:pic>
      <p:pic>
        <p:nvPicPr>
          <p:cNvPr id="8199" name="Picture 7" descr="Sherwin-Willians"/>
          <p:cNvPicPr>
            <a:picLocks noChangeAspect="1" noChangeArrowheads="1"/>
          </p:cNvPicPr>
          <p:nvPr/>
        </p:nvPicPr>
        <p:blipFill>
          <a:blip r:embed="rId5"/>
          <a:srcRect/>
          <a:stretch>
            <a:fillRect/>
          </a:stretch>
        </p:blipFill>
        <p:spPr bwMode="auto">
          <a:xfrm>
            <a:off x="4538884" y="2071678"/>
            <a:ext cx="4057443" cy="15621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CaixaDeTexto 2"/>
          <p:cNvSpPr txBox="1"/>
          <p:nvPr/>
        </p:nvSpPr>
        <p:spPr>
          <a:xfrm>
            <a:off x="0" y="2071678"/>
            <a:ext cx="9144000" cy="1323439"/>
          </a:xfrm>
          <a:prstGeom prst="rect">
            <a:avLst/>
          </a:prstGeom>
          <a:noFill/>
        </p:spPr>
        <p:txBody>
          <a:bodyPr wrap="square" rtlCol="0">
            <a:spAutoFit/>
          </a:bodyPr>
          <a:lstStyle/>
          <a:p>
            <a:pPr algn="ctr"/>
            <a:endParaRPr lang="pt-BR" sz="4000" b="1" i="1" u="sng" dirty="0" smtClean="0"/>
          </a:p>
          <a:p>
            <a:pPr algn="ctr"/>
            <a:r>
              <a:rPr lang="pt-BR" sz="4000" b="1" dirty="0" smtClean="0"/>
              <a:t>&gt; SIMULADOR DE AMBIENTES</a:t>
            </a:r>
            <a:endParaRPr lang="pt-BR" sz="4000" b="1"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413</Words>
  <Application>Microsoft Office PowerPoint</Application>
  <PresentationFormat>Apresentação na tela (4:3)</PresentationFormat>
  <Paragraphs>38</Paragraphs>
  <Slides>19</Slides>
  <Notes>0</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Edilson</dc:creator>
  <cp:lastModifiedBy>Edilson</cp:lastModifiedBy>
  <cp:revision>24</cp:revision>
  <dcterms:created xsi:type="dcterms:W3CDTF">2013-08-29T14:16:58Z</dcterms:created>
  <dcterms:modified xsi:type="dcterms:W3CDTF">2013-11-27T18:20:09Z</dcterms:modified>
</cp:coreProperties>
</file>